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7" r:id="rId5"/>
    <p:sldId id="33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A8C2A-1011-2D96-806C-CF3A3E8BA1C9}" v="3" dt="2026-04-09T06:11:38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Caron-Strehlow" userId="S::alexandra.caron-strehlow@un.org::7be9db85-904c-477f-a902-a75d839cc827" providerId="AD" clId="Web-{616A8C2A-1011-2D96-806C-CF3A3E8BA1C9}"/>
    <pc:docChg chg="delSld modSld">
      <pc:chgData name="Alexandra Caron-Strehlow" userId="S::alexandra.caron-strehlow@un.org::7be9db85-904c-477f-a902-a75d839cc827" providerId="AD" clId="Web-{616A8C2A-1011-2D96-806C-CF3A3E8BA1C9}" dt="2026-04-09T06:11:38.256" v="2"/>
      <pc:docMkLst>
        <pc:docMk/>
      </pc:docMkLst>
      <pc:sldChg chg="del mod modShow">
        <pc:chgData name="Alexandra Caron-Strehlow" userId="S::alexandra.caron-strehlow@un.org::7be9db85-904c-477f-a902-a75d839cc827" providerId="AD" clId="Web-{616A8C2A-1011-2D96-806C-CF3A3E8BA1C9}" dt="2026-04-09T06:11:38.256" v="2"/>
        <pc:sldMkLst>
          <pc:docMk/>
          <pc:sldMk cId="2422457586" sldId="3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6ADAD-CEA4-44A8-BB50-DAC9E7CCFCB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19D70-0666-401E-ABAC-29E136F77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76A7B-0B59-414E-BDAC-1D2E71E141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57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7A93A-ACB4-CA1A-56C3-52A770B00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6C3C6B-3F0C-1568-AD74-7FE2FAF5F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2CABB-1CF0-661D-8678-4323F8C3E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7761F-726F-D339-346F-7DD85990E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76A7B-0B59-414E-BDAC-1D2E71E141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33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BD9B9-C35E-9750-B400-1B0F5BBED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88994B-5495-7693-AA9C-4A2C8837A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32DD23-0CED-A6D6-50CB-BBD40D1BB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05FB8-DF9A-F7FC-7C2E-2D2AFE2ED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76A7B-0B59-414E-BDAC-1D2E71E141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531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3FC2DC-D224-BE3B-E404-543737D80FCC}"/>
              </a:ext>
            </a:extLst>
          </p:cNvPr>
          <p:cNvSpPr/>
          <p:nvPr userDrawn="1"/>
        </p:nvSpPr>
        <p:spPr>
          <a:xfrm>
            <a:off x="-56644" y="0"/>
            <a:ext cx="1224864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641F8-65E6-E85E-BF2A-32C3CFB69B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86" y="6041663"/>
            <a:ext cx="594688" cy="7272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FCD3191-FFDC-7F9C-376F-0EFA6B29E738}"/>
              </a:ext>
            </a:extLst>
          </p:cNvPr>
          <p:cNvSpPr/>
          <p:nvPr userDrawn="1"/>
        </p:nvSpPr>
        <p:spPr>
          <a:xfrm>
            <a:off x="624860" y="-9083"/>
            <a:ext cx="10942279" cy="114704"/>
          </a:xfrm>
          <a:prstGeom prst="rect">
            <a:avLst/>
          </a:prstGeom>
          <a:solidFill>
            <a:srgbClr val="407F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CD9BCD-64E9-BDBD-A3C9-233C673874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13" y="5282186"/>
            <a:ext cx="1439513" cy="1462476"/>
          </a:xfrm>
          <a:prstGeom prst="rect">
            <a:avLst/>
          </a:prstGeom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20B475EF-1454-1835-6AB5-E6277A99F6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4" y="5737253"/>
            <a:ext cx="597935" cy="890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228744-65AC-54D7-2533-25A54E17D573}"/>
              </a:ext>
            </a:extLst>
          </p:cNvPr>
          <p:cNvSpPr txBox="1"/>
          <p:nvPr userDrawn="1"/>
        </p:nvSpPr>
        <p:spPr>
          <a:xfrm>
            <a:off x="1217716" y="6421497"/>
            <a:ext cx="6450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557A5"/>
                </a:solidFill>
                <a:latin typeface="Aptos Light" panose="020B0004020202020204" pitchFamily="34" charset="0"/>
              </a:rPr>
              <a:t>15th Meeting of the Conference of the Parties (COP15), 23-29 March 2026, Campo Grande, Brazil </a:t>
            </a:r>
          </a:p>
        </p:txBody>
      </p:sp>
    </p:spTree>
    <p:extLst>
      <p:ext uri="{BB962C8B-B14F-4D97-AF65-F5344CB8AC3E}">
        <p14:creationId xmlns:p14="http://schemas.microsoft.com/office/powerpoint/2010/main" val="1600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27A5-8C9E-5125-1C96-E83F1EFD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8F805F-405B-E7C3-BD1F-F33114A92A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FB4A0-3AC0-0226-EBAF-95AAF5479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0CE80-9B28-849A-9429-F6475D65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95CF-3C82-4AF8-AC41-8D689CD1E9D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2BB29-714D-5A9C-C334-76928733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902CC-6ED2-B44E-4F75-60939405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3AD4-0DE1-45CD-8938-F668B9E3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5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95A8-9489-B1C9-B176-86A63E14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CF457E-0D27-14AE-9EF2-203C25DDC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D1E1E-F5D3-26F8-66F9-FE0E65F2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95CF-3C82-4AF8-AC41-8D689CD1E9D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A05B5-B84C-680A-96BF-2E4010A7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F6458-C29E-BD3B-5919-1FE17E00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3AD4-0DE1-45CD-8938-F668B9E3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9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A1BC7-8621-CA9B-1497-BC8522867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A6354F-A84D-2810-F2CB-C0E75D2A7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17C98-CDF9-056A-E7AE-ECBFB2E4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95CF-3C82-4AF8-AC41-8D689CD1E9D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C9BB5-B6AD-7635-7217-48FC5F9C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8B5CC-3654-0F07-53B0-F040FBA8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3AD4-0DE1-45CD-8938-F668B9E3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2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26F56E-CA5B-EA92-E372-CA969BB774FF}"/>
              </a:ext>
            </a:extLst>
          </p:cNvPr>
          <p:cNvSpPr/>
          <p:nvPr userDrawn="1"/>
        </p:nvSpPr>
        <p:spPr>
          <a:xfrm>
            <a:off x="-56644" y="0"/>
            <a:ext cx="1224864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FA3BFD-E647-AC3B-7D31-0939BF220E03}"/>
              </a:ext>
            </a:extLst>
          </p:cNvPr>
          <p:cNvSpPr/>
          <p:nvPr userDrawn="1"/>
        </p:nvSpPr>
        <p:spPr>
          <a:xfrm>
            <a:off x="392905" y="0"/>
            <a:ext cx="4877724" cy="108448"/>
          </a:xfrm>
          <a:prstGeom prst="rect">
            <a:avLst/>
          </a:prstGeom>
          <a:solidFill>
            <a:srgbClr val="407F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309589-681D-90C3-5CC1-810FE04CB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86" y="6041663"/>
            <a:ext cx="594688" cy="727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658B0A-7AC6-9058-F10D-1A0F59BDE932}"/>
              </a:ext>
            </a:extLst>
          </p:cNvPr>
          <p:cNvSpPr txBox="1"/>
          <p:nvPr userDrawn="1"/>
        </p:nvSpPr>
        <p:spPr>
          <a:xfrm>
            <a:off x="1217716" y="6421497"/>
            <a:ext cx="6450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557A5"/>
                </a:solidFill>
                <a:latin typeface="Aptos Light" panose="020B0004020202020204" pitchFamily="34" charset="0"/>
              </a:rPr>
              <a:t>15th Meeting of the Conference of the Parties (COP15), 23-29 March 2026, Campo Grande, Brazil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6B0CA7-80B5-7CB6-82BB-80BF60E50473}"/>
              </a:ext>
            </a:extLst>
          </p:cNvPr>
          <p:cNvSpPr/>
          <p:nvPr userDrawn="1"/>
        </p:nvSpPr>
        <p:spPr>
          <a:xfrm>
            <a:off x="9168276" y="-46602"/>
            <a:ext cx="3542964" cy="5823156"/>
          </a:xfrm>
          <a:prstGeom prst="rect">
            <a:avLst/>
          </a:prstGeom>
          <a:solidFill>
            <a:srgbClr val="407F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228F6B-5621-014C-A873-90ED02FAAD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0" r="14440"/>
          <a:stretch/>
        </p:blipFill>
        <p:spPr>
          <a:xfrm>
            <a:off x="8432476" y="486761"/>
            <a:ext cx="3375821" cy="47730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15175B-7129-4646-8549-46104B7258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0" y="5282186"/>
            <a:ext cx="1439513" cy="1462476"/>
          </a:xfrm>
          <a:prstGeom prst="rect">
            <a:avLst/>
          </a:prstGeom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0A83436B-929D-B003-CC1D-2AEC3E9C8C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3" y="5728786"/>
            <a:ext cx="597935" cy="89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26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B631CB-A740-84DF-71A2-F8F1A289327C}"/>
              </a:ext>
            </a:extLst>
          </p:cNvPr>
          <p:cNvSpPr/>
          <p:nvPr userDrawn="1"/>
        </p:nvSpPr>
        <p:spPr>
          <a:xfrm>
            <a:off x="-56644" y="0"/>
            <a:ext cx="1224864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42017-304F-DA95-BFB8-79549A75318C}"/>
              </a:ext>
            </a:extLst>
          </p:cNvPr>
          <p:cNvSpPr/>
          <p:nvPr userDrawn="1"/>
        </p:nvSpPr>
        <p:spPr>
          <a:xfrm>
            <a:off x="3610251" y="0"/>
            <a:ext cx="4877724" cy="108448"/>
          </a:xfrm>
          <a:prstGeom prst="rect">
            <a:avLst/>
          </a:prstGeom>
          <a:solidFill>
            <a:srgbClr val="407F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6B00DD-C549-CB3F-3151-743DC1B8C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86" y="6041663"/>
            <a:ext cx="594688" cy="7272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214134-503B-6605-F0FE-5A64943A64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13" y="5282186"/>
            <a:ext cx="1439513" cy="1462476"/>
          </a:xfrm>
          <a:prstGeom prst="rect">
            <a:avLst/>
          </a:prstGeom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6BA2040A-E795-62F3-EFE7-2D5E250DA2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4" y="5737253"/>
            <a:ext cx="597935" cy="890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43B19-7CF7-B857-82D7-F36FC0F2E2EA}"/>
              </a:ext>
            </a:extLst>
          </p:cNvPr>
          <p:cNvSpPr txBox="1"/>
          <p:nvPr userDrawn="1"/>
        </p:nvSpPr>
        <p:spPr>
          <a:xfrm>
            <a:off x="1217716" y="6421497"/>
            <a:ext cx="6450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557A5"/>
                </a:solidFill>
                <a:latin typeface="Aptos Light" panose="020B0004020202020204" pitchFamily="34" charset="0"/>
              </a:rPr>
              <a:t>15th Meeting of the Conference of the Parties (COP15), 23-29 March 2026, Campo Grande, Brazil </a:t>
            </a:r>
          </a:p>
        </p:txBody>
      </p:sp>
    </p:spTree>
    <p:extLst>
      <p:ext uri="{BB962C8B-B14F-4D97-AF65-F5344CB8AC3E}">
        <p14:creationId xmlns:p14="http://schemas.microsoft.com/office/powerpoint/2010/main" val="1442694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26F56E-CA5B-EA92-E372-CA969BB774FF}"/>
              </a:ext>
            </a:extLst>
          </p:cNvPr>
          <p:cNvSpPr/>
          <p:nvPr userDrawn="1"/>
        </p:nvSpPr>
        <p:spPr>
          <a:xfrm>
            <a:off x="-56644" y="0"/>
            <a:ext cx="1224864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FA3BFD-E647-AC3B-7D31-0939BF220E03}"/>
              </a:ext>
            </a:extLst>
          </p:cNvPr>
          <p:cNvSpPr/>
          <p:nvPr userDrawn="1"/>
        </p:nvSpPr>
        <p:spPr>
          <a:xfrm>
            <a:off x="392905" y="0"/>
            <a:ext cx="4877724" cy="108448"/>
          </a:xfrm>
          <a:prstGeom prst="rect">
            <a:avLst/>
          </a:prstGeom>
          <a:solidFill>
            <a:srgbClr val="407F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309589-681D-90C3-5CC1-810FE04CB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86" y="6041663"/>
            <a:ext cx="594688" cy="7272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84A50D-D21F-4D92-75F6-6A0EA638A7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13" y="5282186"/>
            <a:ext cx="1439513" cy="1462476"/>
          </a:xfrm>
          <a:prstGeom prst="rect">
            <a:avLst/>
          </a:prstGeom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9C94466C-614E-149A-6AA3-E400DCD1C3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4" y="5737253"/>
            <a:ext cx="597935" cy="890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F4C1F7-234D-8A86-FA82-0EBFF58D28E8}"/>
              </a:ext>
            </a:extLst>
          </p:cNvPr>
          <p:cNvSpPr txBox="1"/>
          <p:nvPr userDrawn="1"/>
        </p:nvSpPr>
        <p:spPr>
          <a:xfrm>
            <a:off x="1217716" y="6421497"/>
            <a:ext cx="6450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557A5"/>
                </a:solidFill>
                <a:latin typeface="Aptos Light" panose="020B0004020202020204" pitchFamily="34" charset="0"/>
              </a:rPr>
              <a:t>15th Meeting of the Conference of the Parties (COP15), 23-29 March 2026, Campo Grande, Brazil </a:t>
            </a:r>
          </a:p>
        </p:txBody>
      </p:sp>
    </p:spTree>
    <p:extLst>
      <p:ext uri="{BB962C8B-B14F-4D97-AF65-F5344CB8AC3E}">
        <p14:creationId xmlns:p14="http://schemas.microsoft.com/office/powerpoint/2010/main" val="411895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26F56E-CA5B-EA92-E372-CA969BB774FF}"/>
              </a:ext>
            </a:extLst>
          </p:cNvPr>
          <p:cNvSpPr/>
          <p:nvPr userDrawn="1"/>
        </p:nvSpPr>
        <p:spPr>
          <a:xfrm>
            <a:off x="-56644" y="0"/>
            <a:ext cx="1224864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FA3BFD-E647-AC3B-7D31-0939BF220E03}"/>
              </a:ext>
            </a:extLst>
          </p:cNvPr>
          <p:cNvSpPr/>
          <p:nvPr userDrawn="1"/>
        </p:nvSpPr>
        <p:spPr>
          <a:xfrm>
            <a:off x="4168877" y="0"/>
            <a:ext cx="7335423" cy="108448"/>
          </a:xfrm>
          <a:prstGeom prst="rect">
            <a:avLst/>
          </a:prstGeom>
          <a:solidFill>
            <a:srgbClr val="407F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309589-681D-90C3-5CC1-810FE04CB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86" y="6041663"/>
            <a:ext cx="594688" cy="7272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E1D252-D0A3-C5CE-FED3-55C4B224167D}"/>
              </a:ext>
            </a:extLst>
          </p:cNvPr>
          <p:cNvSpPr/>
          <p:nvPr userDrawn="1"/>
        </p:nvSpPr>
        <p:spPr>
          <a:xfrm>
            <a:off x="-68770" y="0"/>
            <a:ext cx="3542964" cy="5506527"/>
          </a:xfrm>
          <a:prstGeom prst="rect">
            <a:avLst/>
          </a:prstGeom>
          <a:solidFill>
            <a:srgbClr val="407F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64DD3F-05B1-31E5-F50D-2501BD1C04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13" y="5282186"/>
            <a:ext cx="1439513" cy="1462476"/>
          </a:xfrm>
          <a:prstGeom prst="rect">
            <a:avLst/>
          </a:prstGeom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0BCE1C01-FAE0-E48D-00E9-149883DFA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4" y="5737253"/>
            <a:ext cx="597935" cy="890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7AEA9B-F7AE-6026-93B1-D09D74989A35}"/>
              </a:ext>
            </a:extLst>
          </p:cNvPr>
          <p:cNvSpPr txBox="1"/>
          <p:nvPr userDrawn="1"/>
        </p:nvSpPr>
        <p:spPr>
          <a:xfrm>
            <a:off x="1217716" y="6421497"/>
            <a:ext cx="6450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557A5"/>
                </a:solidFill>
                <a:latin typeface="Aptos Light" panose="020B0004020202020204" pitchFamily="34" charset="0"/>
              </a:rPr>
              <a:t>15th Meeting of the Conference of the Parties (COP15), 23-29 March 2026, Campo Grande, Brazil </a:t>
            </a:r>
          </a:p>
        </p:txBody>
      </p:sp>
    </p:spTree>
    <p:extLst>
      <p:ext uri="{BB962C8B-B14F-4D97-AF65-F5344CB8AC3E}">
        <p14:creationId xmlns:p14="http://schemas.microsoft.com/office/powerpoint/2010/main" val="215141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6B6E0B-451F-1608-FE6C-575F3A51F425}"/>
              </a:ext>
            </a:extLst>
          </p:cNvPr>
          <p:cNvSpPr/>
          <p:nvPr userDrawn="1"/>
        </p:nvSpPr>
        <p:spPr>
          <a:xfrm>
            <a:off x="-56644" y="0"/>
            <a:ext cx="1224864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DE7CDB-BECD-47E3-CF0E-FA54B5CA65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86" y="6041663"/>
            <a:ext cx="594688" cy="7272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7CCF5D-B98D-3362-2ADD-E7ED524924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13" y="5282186"/>
            <a:ext cx="1439513" cy="1462476"/>
          </a:xfrm>
          <a:prstGeom prst="rect">
            <a:avLst/>
          </a:prstGeom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46C25567-848A-B2A5-FB48-B4D6D82027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4" y="5737253"/>
            <a:ext cx="597935" cy="890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FCE798-C947-9E89-626B-E1441A71D694}"/>
              </a:ext>
            </a:extLst>
          </p:cNvPr>
          <p:cNvSpPr txBox="1"/>
          <p:nvPr userDrawn="1"/>
        </p:nvSpPr>
        <p:spPr>
          <a:xfrm>
            <a:off x="1217716" y="6421497"/>
            <a:ext cx="6450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557A5"/>
                </a:solidFill>
                <a:latin typeface="Aptos Light" panose="020B0004020202020204" pitchFamily="34" charset="0"/>
              </a:rPr>
              <a:t>15th Meeting of the Conference of the Parties (COP15), 23-29 March 2026, Campo Grande, Brazil </a:t>
            </a:r>
          </a:p>
        </p:txBody>
      </p:sp>
    </p:spTree>
    <p:extLst>
      <p:ext uri="{BB962C8B-B14F-4D97-AF65-F5344CB8AC3E}">
        <p14:creationId xmlns:p14="http://schemas.microsoft.com/office/powerpoint/2010/main" val="112163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FDDE-BEE0-57D4-1B1E-61F21D392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1E6ED-8F99-3D9B-38A5-880DCE9E1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C2D2B-3FD5-BAD5-C718-14B313394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D4890-888B-CE32-8B61-BFA6CF3E0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BE9ED-69C6-DE81-62AE-659DC49B4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A449DB-6194-A05C-A13E-C290C790F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95CF-3C82-4AF8-AC41-8D689CD1E9D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2C4673-68F6-F0FF-31C8-ABDD284F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35401-6CBA-8E37-29DE-87A88E64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3AD4-0DE1-45CD-8938-F668B9E3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1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63FB-856B-4867-EE77-165D5AA4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9B359-4623-E47F-8190-A894EC80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95CF-3C82-4AF8-AC41-8D689CD1E9D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AF968-ED7C-70AD-69B2-7B25E608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BDAFB-15AD-464E-06E0-7EB0EFC9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3AD4-0DE1-45CD-8938-F668B9E3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7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019CE-4C06-CFEF-D121-A8B10315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95CF-3C82-4AF8-AC41-8D689CD1E9D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50580-93F1-A3E1-7D11-871A1DD9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7CEC8-AE6A-8A88-9CDF-AA93D23A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3AD4-0DE1-45CD-8938-F668B9E3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0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E165-9D31-3CE3-178F-F2A0A6FD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F3E1-3132-1819-8071-9F449262C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2368C-3EDB-F556-05DB-3D90DB02E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5E805-033A-5439-36E1-C17973B7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95CF-3C82-4AF8-AC41-8D689CD1E9D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5D834-1D02-9A14-B604-E51665A2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9AEA-EBD7-426E-32E8-6FE4D75B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3AD4-0DE1-45CD-8938-F668B9E3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7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0B025-0EE1-754D-2EF2-BF92DF3F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E149C-9EB9-51D1-5C96-D755A8BE9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64A4-8D4B-C960-52E9-03C6A047B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4C95CF-3C82-4AF8-AC41-8D689CD1E9D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4A8BE-E2B4-5E91-A197-D6E2A92DC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C1D8C-EDC3-E7CE-5619-4C6E83EC1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F3AD4-0DE1-45CD-8938-F668B9E3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4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AE0503-3FAA-AD7B-AD28-832E5BDE2A50}"/>
              </a:ext>
            </a:extLst>
          </p:cNvPr>
          <p:cNvSpPr/>
          <p:nvPr/>
        </p:nvSpPr>
        <p:spPr>
          <a:xfrm>
            <a:off x="-339865" y="0"/>
            <a:ext cx="12531865" cy="6882276"/>
          </a:xfrm>
          <a:prstGeom prst="rect">
            <a:avLst/>
          </a:prstGeom>
          <a:gradFill flip="none" rotWithShape="1">
            <a:gsLst>
              <a:gs pos="0">
                <a:srgbClr val="1B7AA5"/>
              </a:gs>
              <a:gs pos="43000">
                <a:srgbClr val="4557A5"/>
              </a:gs>
              <a:gs pos="97000">
                <a:srgbClr val="3AABDE"/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7D5B2-9A59-F7F3-462B-CAB0FE3134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67" y="387762"/>
            <a:ext cx="5874818" cy="59685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E6EE42-A82B-DB9C-4539-48CAF3C65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90" y="1412448"/>
            <a:ext cx="2548937" cy="3693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64A33A-E631-2AB9-6B27-8A12925AC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8" y="387762"/>
            <a:ext cx="1011695" cy="14326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CCD47F-3B57-D08D-8794-E27C28DEBDBF}"/>
              </a:ext>
            </a:extLst>
          </p:cNvPr>
          <p:cNvSpPr txBox="1"/>
          <p:nvPr/>
        </p:nvSpPr>
        <p:spPr>
          <a:xfrm>
            <a:off x="358053" y="2030542"/>
            <a:ext cx="7004369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 Phase for Conserving and Managing the Saker Falcon Populations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6E9428-2A0E-82E1-2D0C-2EC62367FA80}"/>
              </a:ext>
            </a:extLst>
          </p:cNvPr>
          <p:cNvSpPr txBox="1"/>
          <p:nvPr/>
        </p:nvSpPr>
        <p:spPr>
          <a:xfrm>
            <a:off x="354768" y="5085970"/>
            <a:ext cx="5073825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Side Event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lang="en-US" sz="3000" b="1" dirty="0">
                <a:solidFill>
                  <a:prstClr val="white"/>
                </a:solidFill>
                <a:latin typeface="Arial"/>
                <a:cs typeface="Arial"/>
              </a:rPr>
              <a:t>3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March 2026, 13.45-14.30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575762-4EF8-8220-3250-171D6900C507}"/>
              </a:ext>
            </a:extLst>
          </p:cNvPr>
          <p:cNvSpPr txBox="1"/>
          <p:nvPr/>
        </p:nvSpPr>
        <p:spPr>
          <a:xfrm>
            <a:off x="438736" y="6356294"/>
            <a:ext cx="5580374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15th Meeting of the Conference of the Parties (COP15), Campo Grande, Brazil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504DC-5CCA-A6E1-E320-D146790DD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95" y="387762"/>
            <a:ext cx="1083459" cy="1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7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45840-7D9D-387A-157C-E2779D9EE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B9870E-B800-C407-D25D-7ECDED92041E}"/>
              </a:ext>
            </a:extLst>
          </p:cNvPr>
          <p:cNvSpPr/>
          <p:nvPr/>
        </p:nvSpPr>
        <p:spPr>
          <a:xfrm>
            <a:off x="-111095" y="0"/>
            <a:ext cx="12303095" cy="6858000"/>
          </a:xfrm>
          <a:prstGeom prst="rect">
            <a:avLst/>
          </a:prstGeom>
          <a:gradFill flip="none" rotWithShape="1">
            <a:gsLst>
              <a:gs pos="0">
                <a:srgbClr val="1B7AA5"/>
              </a:gs>
              <a:gs pos="43000">
                <a:srgbClr val="4557A5"/>
              </a:gs>
              <a:gs pos="97000">
                <a:srgbClr val="3AABDE"/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E7E6F-3796-D845-50AA-A481AD1A49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67" y="387762"/>
            <a:ext cx="5874818" cy="59685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6253BC-F06C-3BA4-F838-AF0495E02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68" y="387762"/>
            <a:ext cx="1753081" cy="2540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AEE204-95A7-50FB-C62E-36F86A23B1C8}"/>
              </a:ext>
            </a:extLst>
          </p:cNvPr>
          <p:cNvSpPr txBox="1"/>
          <p:nvPr/>
        </p:nvSpPr>
        <p:spPr>
          <a:xfrm>
            <a:off x="438736" y="6356294"/>
            <a:ext cx="556915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15th Meeting of the Conference of the Parties (COP15), Campo Grande, Brazil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50CED2-11A2-3E45-1BC5-19EB338C03E3}"/>
              </a:ext>
            </a:extLst>
          </p:cNvPr>
          <p:cNvSpPr txBox="1">
            <a:spLocks/>
          </p:cNvSpPr>
          <p:nvPr/>
        </p:nvSpPr>
        <p:spPr>
          <a:xfrm>
            <a:off x="5003386" y="488280"/>
            <a:ext cx="2009006" cy="50080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Speakers: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C21158-3D61-0FAB-7DE7-2D6287F84F17}"/>
              </a:ext>
            </a:extLst>
          </p:cNvPr>
          <p:cNvSpPr txBox="1">
            <a:spLocks/>
          </p:cNvSpPr>
          <p:nvPr/>
        </p:nvSpPr>
        <p:spPr>
          <a:xfrm>
            <a:off x="499822" y="1089607"/>
            <a:ext cx="9625715" cy="494189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Convened by Dr. Umberto Gallo-Orsi</a:t>
            </a:r>
            <a:br>
              <a:rPr lang="en-US" sz="1900" b="1" dirty="0">
                <a:solidFill>
                  <a:prstClr val="white"/>
                </a:solidFill>
                <a:latin typeface="Arial"/>
                <a:ea typeface="+mn-ea"/>
                <a:cs typeface="Arial"/>
              </a:rPr>
            </a:br>
            <a:r>
              <a:rPr lang="en-US" sz="1900" b="1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Coordinating Unit of the Raptors MOU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Prof.  Colin Galbraith,</a:t>
            </a:r>
            <a:b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Chair, CMS Saker Falcon Task Force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The Saker Falcon Task Force and the Adaptive Management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Framwork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>
              <a:defRPr/>
            </a:pPr>
            <a:endParaRPr lang="en-US" sz="19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Ms. Shamma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Mussabeh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AlKaabi,</a:t>
            </a:r>
            <a:b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Ministry of Climate Change and the Environment, UAE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Falcon registration </a:t>
            </a:r>
            <a:r>
              <a:rPr lang="en-US" sz="1900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s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ystem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 the UAE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lang="en-US" sz="19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Mr. Levente </a:t>
            </a:r>
            <a:r>
              <a:rPr lang="en-US" sz="1900" b="1" dirty="0" err="1">
                <a:solidFill>
                  <a:schemeClr val="bg1"/>
                </a:solidFill>
                <a:latin typeface="Arial"/>
                <a:cs typeface="Arial"/>
              </a:rPr>
              <a:t>Körösi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</a:p>
          <a:p>
            <a:pPr>
              <a:defRPr/>
            </a:pP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Ministry of Agriculture, Hungary</a:t>
            </a:r>
            <a:b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Implementation of the Saker GAP: </a:t>
            </a:r>
            <a:r>
              <a:rPr lang="en-US" sz="1900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A </a:t>
            </a:r>
            <a:r>
              <a:rPr lang="en-US" sz="1900" dirty="0">
                <a:solidFill>
                  <a:prstClr val="white"/>
                </a:solidFill>
                <a:latin typeface="Arial"/>
                <a:cs typeface="Arial"/>
              </a:rPr>
              <a:t>conservation </a:t>
            </a:r>
            <a:r>
              <a:rPr lang="en-US" sz="1900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success in Hungary</a:t>
            </a:r>
          </a:p>
          <a:p>
            <a:pPr>
              <a:defRPr/>
            </a:pPr>
            <a:endParaRPr lang="en-US" sz="1900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  <a:p>
            <a:pPr>
              <a:defRPr/>
            </a:pPr>
            <a:r>
              <a:rPr lang="en-US" sz="1900" b="1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Mr. Janusz Sielicki,</a:t>
            </a:r>
          </a:p>
          <a:p>
            <a:pPr>
              <a:defRPr/>
            </a:pPr>
            <a:r>
              <a:rPr lang="en-US" sz="1900" b="1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International Association for Falconry and Conservations of Birds of Prey</a:t>
            </a:r>
          </a:p>
          <a:p>
            <a:pPr>
              <a:defRPr/>
            </a:pPr>
            <a:r>
              <a:rPr lang="en-US" sz="1900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The IAF – CMS report: Changes in falconers' practices and the impact of electrocution</a:t>
            </a:r>
            <a:endParaRPr lang="en-US" sz="1900" b="1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90CC72-A5B1-F717-999B-CA5F93F9A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78" y="5933236"/>
            <a:ext cx="653023" cy="9247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FF16EE-2D4C-5548-840C-01149DEBA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951" y="5903189"/>
            <a:ext cx="718917" cy="8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0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19085-B9EF-8DA9-DAD2-6221801B1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E77E6C-C324-34AC-EAAD-72E0EFAB4A38}"/>
              </a:ext>
            </a:extLst>
          </p:cNvPr>
          <p:cNvSpPr/>
          <p:nvPr/>
        </p:nvSpPr>
        <p:spPr>
          <a:xfrm>
            <a:off x="-111095" y="0"/>
            <a:ext cx="12303095" cy="6858000"/>
          </a:xfrm>
          <a:prstGeom prst="rect">
            <a:avLst/>
          </a:prstGeom>
          <a:gradFill flip="none" rotWithShape="1">
            <a:gsLst>
              <a:gs pos="0">
                <a:srgbClr val="1B7AA5"/>
              </a:gs>
              <a:gs pos="43000">
                <a:srgbClr val="4557A5"/>
              </a:gs>
              <a:gs pos="97000">
                <a:srgbClr val="3AABDE"/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6A350-507F-89FE-884F-6B67927E4F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67" y="387762"/>
            <a:ext cx="5874818" cy="59685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FC1431-E3C6-9FDE-248C-37712E58C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90" y="1412448"/>
            <a:ext cx="2548937" cy="36938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217EB9-001F-683F-07BC-7790899B3183}"/>
              </a:ext>
            </a:extLst>
          </p:cNvPr>
          <p:cNvSpPr txBox="1"/>
          <p:nvPr/>
        </p:nvSpPr>
        <p:spPr>
          <a:xfrm>
            <a:off x="482359" y="3044279"/>
            <a:ext cx="526614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Thank you!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AC1270-C617-39F3-014D-FFE73E924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8" y="387762"/>
            <a:ext cx="1011695" cy="1432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CE0EB6-5BCE-EAF1-F931-10CA8CF69701}"/>
              </a:ext>
            </a:extLst>
          </p:cNvPr>
          <p:cNvSpPr txBox="1"/>
          <p:nvPr/>
        </p:nvSpPr>
        <p:spPr>
          <a:xfrm>
            <a:off x="438736" y="6356294"/>
            <a:ext cx="556915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15th Meeting of the Conference of the Parties (COP15), Campo Grande, Brazil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D7A47-526E-1AE2-28B6-A6C1AE642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95" y="387762"/>
            <a:ext cx="1083459" cy="1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296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4CF8A88F65F64D994BBD5497EE3EFC" ma:contentTypeVersion="13" ma:contentTypeDescription="Create a new document." ma:contentTypeScope="" ma:versionID="7b96e86e7d40af1b5aee876e40de9bed">
  <xsd:schema xmlns:xsd="http://www.w3.org/2001/XMLSchema" xmlns:xs="http://www.w3.org/2001/XMLSchema" xmlns:p="http://schemas.microsoft.com/office/2006/metadata/properties" xmlns:ns2="c71c1e6d-3aec-4a70-915d-e4e6bb241605" xmlns:ns3="af485f9f-5b09-4318-a0aa-4985f07ed732" targetNamespace="http://schemas.microsoft.com/office/2006/metadata/properties" ma:root="true" ma:fieldsID="973eeb2c6f6dddce6329bc040aaa4c11" ns2:_="" ns3:_="">
    <xsd:import namespace="c71c1e6d-3aec-4a70-915d-e4e6bb241605"/>
    <xsd:import namespace="af485f9f-5b09-4318-a0aa-4985f07ed7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c1e6d-3aec-4a70-915d-e4e6bb241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85f9f-5b09-4318-a0aa-4985f07ed73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a3a5fe9-9f73-4208-825d-56e97287dbec}" ma:internalName="TaxCatchAll" ma:showField="CatchAllData" ma:web="af485f9f-5b09-4318-a0aa-4985f07ed7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485f9f-5b09-4318-a0aa-4985f07ed732" xsi:nil="true"/>
    <lcf76f155ced4ddcb4097134ff3c332f xmlns="c71c1e6d-3aec-4a70-915d-e4e6bb2416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48E8348-ACFD-4EF4-9638-B69F0E456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1c1e6d-3aec-4a70-915d-e4e6bb241605"/>
    <ds:schemaRef ds:uri="af485f9f-5b09-4318-a0aa-4985f07ed7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4E0339-C276-434F-AF3A-787A63C3EE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EAA9D2-F125-4271-947F-EA8D1AC6E2E2}">
  <ds:schemaRefs>
    <ds:schemaRef ds:uri="http://www.w3.org/XML/1998/namespace"/>
    <ds:schemaRef ds:uri="http://purl.org/dc/dcmitype/"/>
    <ds:schemaRef ds:uri="af485f9f-5b09-4318-a0aa-4985f07ed732"/>
    <ds:schemaRef ds:uri="http://schemas.microsoft.com/office/2006/documentManagement/types"/>
    <ds:schemaRef ds:uri="c71c1e6d-3aec-4a70-915d-e4e6bb24160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184</Words>
  <Application>Microsoft Office PowerPoint</Application>
  <PresentationFormat>Widescreen</PresentationFormat>
  <Paragraphs>27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Aptos Light</vt:lpstr>
      <vt:lpstr>Arial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Yoana Mihaylova</dc:creator>
  <cp:lastModifiedBy>Alexandra Caron-Strehlow</cp:lastModifiedBy>
  <cp:revision>11</cp:revision>
  <dcterms:created xsi:type="dcterms:W3CDTF">2026-03-18T11:44:37Z</dcterms:created>
  <dcterms:modified xsi:type="dcterms:W3CDTF">2026-04-09T07:37:56Z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0x010100FE4CF8A88F65F64D994BBD5497EE3EFC</vt:lpwstr>
  </property>
  <property fmtid="{D5CDD505-2E9C-101B-9397-08002B2CF9AE}" pid="3" name="MediaServiceImageTags">
    <vt:lpwstr/>
  </property>
  <property fmtid="{D5CDD505-2E9C-101B-9397-08002B2CF9AE}" pid="4" name="MSIP_Label_ecb4eefb-bcd5-452b-b3d2-8802329836f8_Enabled">
    <vt:lpwstr>true</vt:lpwstr>
  </property>
  <property fmtid="{D5CDD505-2E9C-101B-9397-08002B2CF9AE}" pid="5" name="MSIP_Label_ecb4eefb-bcd5-452b-b3d2-8802329836f8_SetDate">
    <vt:lpwstr>2026-04-09T07:35:36Z</vt:lpwstr>
  </property>
  <property fmtid="{D5CDD505-2E9C-101B-9397-08002B2CF9AE}" pid="6" name="MSIP_Label_ecb4eefb-bcd5-452b-b3d2-8802329836f8_Method">
    <vt:lpwstr>Standard</vt:lpwstr>
  </property>
  <property fmtid="{D5CDD505-2E9C-101B-9397-08002B2CF9AE}" pid="7" name="MSIP_Label_ecb4eefb-bcd5-452b-b3d2-8802329836f8_Name">
    <vt:lpwstr>Restricted-مقيّدة</vt:lpwstr>
  </property>
  <property fmtid="{D5CDD505-2E9C-101B-9397-08002B2CF9AE}" pid="8" name="MSIP_Label_ecb4eefb-bcd5-452b-b3d2-8802329836f8_SiteId">
    <vt:lpwstr>f56d0295-7e09-4136-bf48-54b5ca1d2939</vt:lpwstr>
  </property>
  <property fmtid="{D5CDD505-2E9C-101B-9397-08002B2CF9AE}" pid="9" name="MSIP_Label_ecb4eefb-bcd5-452b-b3d2-8802329836f8_ActionId">
    <vt:lpwstr>17b54675-2f5f-46ae-84a6-7a73612fd22e</vt:lpwstr>
  </property>
  <property fmtid="{D5CDD505-2E9C-101B-9397-08002B2CF9AE}" pid="10" name="MSIP_Label_ecb4eefb-bcd5-452b-b3d2-8802329836f8_ContentBits">
    <vt:lpwstr>0</vt:lpwstr>
  </property>
  <property fmtid="{D5CDD505-2E9C-101B-9397-08002B2CF9AE}" pid="11" name="MSIP_Label_ecb4eefb-bcd5-452b-b3d2-8802329836f8_Tag">
    <vt:lpwstr>10, 3, 0, 1</vt:lpwstr>
  </property>
</Properties>
</file>